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1" d="100"/>
          <a:sy n="71" d="100"/>
        </p:scale>
        <p:origin x="133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Chin Kar Kit</a:t>
            </a: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October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conducted exploratory data analysis to identify the training labels. </a:t>
            </a:r>
          </a:p>
          <a:p>
            <a:r>
              <a:rPr lang="en-US" sz="2200" dirty="0">
                <a:solidFill>
                  <a:schemeClr val="accent3">
                    <a:lumMod val="25000"/>
                  </a:schemeClr>
                </a:solidFill>
                <a:latin typeface="Abadi" panose="020B0604020104020204" pitchFamily="34" charset="0"/>
              </a:rPr>
              <a:t>We calculated the number of launches at each site and analyzed the frequency and distribution of different orbits. </a:t>
            </a:r>
          </a:p>
          <a:p>
            <a:r>
              <a:rPr lang="en-US" sz="2200" dirty="0">
                <a:solidFill>
                  <a:schemeClr val="accent3">
                    <a:lumMod val="25000"/>
                  </a:schemeClr>
                </a:solidFill>
                <a:latin typeface="Abadi" panose="020B0604020104020204" pitchFamily="34" charset="0"/>
              </a:rPr>
              <a:t>We also generated a landing outcome label based on the outcome column and exported the results to a CSV file.</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https://github.com/KarKit2001/Applied-Data-Science-Capstone/blob/main/3%20Hands-on%20Lab%20Data%20Wrangling.ipynb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explored the data by visualizing various relationships, including flight number and launch site, payload and launch site, the success rate of each orbit type, flight number and orbit type, and the yearly trend of launch success.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https://github.com/KarKit2001/Applied-Data-Science-Capstone/blob/main/5%20EDA%20with%20Visualization%20Lab.ipynb</a:t>
            </a:r>
            <a:endParaRPr lang="en-US" dirty="0"/>
          </a:p>
        </p:txBody>
      </p:sp>
      <p:pic>
        <p:nvPicPr>
          <p:cNvPr id="8" name="Picture 7">
            <a:extLst>
              <a:ext uri="{FF2B5EF4-FFF2-40B4-BE49-F238E27FC236}">
                <a16:creationId xmlns:a16="http://schemas.microsoft.com/office/drawing/2014/main" id="{9BBA5116-EDED-CBA2-02E8-6DCD1449923B}"/>
              </a:ext>
            </a:extLst>
          </p:cNvPr>
          <p:cNvPicPr>
            <a:picLocks noChangeAspect="1"/>
          </p:cNvPicPr>
          <p:nvPr/>
        </p:nvPicPr>
        <p:blipFill>
          <a:blip r:embed="rId3"/>
          <a:stretch>
            <a:fillRect/>
          </a:stretch>
        </p:blipFill>
        <p:spPr>
          <a:xfrm>
            <a:off x="1083738" y="3961457"/>
            <a:ext cx="4786981" cy="2824557"/>
          </a:xfrm>
          <a:prstGeom prst="rect">
            <a:avLst/>
          </a:prstGeom>
        </p:spPr>
      </p:pic>
      <p:pic>
        <p:nvPicPr>
          <p:cNvPr id="11" name="Picture 10">
            <a:extLst>
              <a:ext uri="{FF2B5EF4-FFF2-40B4-BE49-F238E27FC236}">
                <a16:creationId xmlns:a16="http://schemas.microsoft.com/office/drawing/2014/main" id="{D1020BFE-A4D4-1499-F3D9-3A34BF90F915}"/>
              </a:ext>
            </a:extLst>
          </p:cNvPr>
          <p:cNvPicPr>
            <a:picLocks noChangeAspect="1"/>
          </p:cNvPicPr>
          <p:nvPr/>
        </p:nvPicPr>
        <p:blipFill>
          <a:blip r:embed="rId4"/>
          <a:stretch>
            <a:fillRect/>
          </a:stretch>
        </p:blipFill>
        <p:spPr>
          <a:xfrm>
            <a:off x="6644970" y="1364994"/>
            <a:ext cx="4139603" cy="310950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directly within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Then, we performed exploratory data analysis (EDA) using SQL to gain insights. We wrote queries to answer questions such as:</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p>
          <a:p>
            <a:pPr marL="457200" lvl="1"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https://github.com/KarKit2001/Applied-Data-Science-Capstone/blob/main/4%20Hands-on%20Lab%20Complete%20the%20EDA%20with%20SQL.ipynb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elements such as markers, circles, and lines to indicate the success or failure of launches at each site on the Folium map. </a:t>
            </a:r>
          </a:p>
          <a:p>
            <a:pPr>
              <a:lnSpc>
                <a:spcPct val="100000"/>
              </a:lnSpc>
              <a:spcBef>
                <a:spcPts val="1400"/>
              </a:spcBef>
            </a:pPr>
            <a:r>
              <a:rPr lang="en-US" sz="2200" dirty="0">
                <a:solidFill>
                  <a:schemeClr val="accent3">
                    <a:lumMod val="25000"/>
                  </a:schemeClr>
                </a:solidFill>
                <a:latin typeface="Abadi" panose="020B0604020104020204" pitchFamily="34" charset="0"/>
              </a:rPr>
              <a:t>We classified the launch outcomes, assigning class 0 for failure and class 1 for success. By using color-coded marker clusters, we identified launch sites with relatively high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we calculated the distances between launch sites and their proximities. We addressed questions such 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t>
            </a:r>
          </a:p>
          <a:p>
            <a:pPr>
              <a:lnSpc>
                <a:spcPct val="100000"/>
              </a:lnSpc>
              <a:spcBef>
                <a:spcPts val="1400"/>
              </a:spcBef>
            </a:pPr>
            <a:r>
              <a:rPr lang="en-US" sz="2200" dirty="0">
                <a:solidFill>
                  <a:schemeClr val="accent3">
                    <a:lumMod val="25000"/>
                  </a:schemeClr>
                </a:solidFill>
                <a:latin typeface="Abadi" panose="020B0604020104020204" pitchFamily="34" charset="0"/>
              </a:rPr>
              <a:t>The dashboard features pie charts displaying the total number of launches by specific sites and a scatter plot illustrating the relationship between launch outcomes and payload mass (in kg) for different booster versions.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https://github.com/KarKit2001/Applied-Data-Science-Capstone/blob/main/7%20Hands-on%20Lab%20Build%20an%20Interactive%20Dashboard%20with%20Ploty%20Dash.txt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https://github.com/KarKit2001/Applied-Data-Science-Capstone/blob/main/8%20Hands-on%20Lab%20Complete%20the%20Machine%20Learning%20Prediction%20lab.ipynb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observed that a higher number of flights at a launch site is associated with a greater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The plot shows that ES-L1, GEO, HEO, SSO, and VLEO had the highest success rates.</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447B641-D0D4-6F54-EE9E-C3DEB09452DC}"/>
              </a:ext>
            </a:extLst>
          </p:cNvPr>
          <p:cNvPicPr>
            <a:picLocks noChangeAspect="1"/>
          </p:cNvPicPr>
          <p:nvPr/>
        </p:nvPicPr>
        <p:blipFill>
          <a:blip r:embed="rId2"/>
          <a:stretch>
            <a:fillRect/>
          </a:stretch>
        </p:blipFill>
        <p:spPr>
          <a:xfrm>
            <a:off x="5431080" y="1935308"/>
            <a:ext cx="6117451" cy="363740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illustrates the relationship between flight number and orbit type. We observe that for the LEO orbit, success is correlated with the number of flights, while for the GTO orbit, there appears to be no relationship between flight number and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heavier payloads are associated with a higher rate of successful landings for the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The plot indicates that the success rate has consistently increased from 2013 until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CC813CB-5ACD-8938-229A-30663B195DF8}"/>
              </a:ext>
            </a:extLst>
          </p:cNvPr>
          <p:cNvPicPr>
            <a:picLocks noChangeAspect="1"/>
          </p:cNvPicPr>
          <p:nvPr/>
        </p:nvPicPr>
        <p:blipFill>
          <a:blip r:embed="rId2"/>
          <a:stretch>
            <a:fillRect/>
          </a:stretch>
        </p:blipFill>
        <p:spPr>
          <a:xfrm>
            <a:off x="5295320" y="1370280"/>
            <a:ext cx="6125430" cy="4601217"/>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utilized the keyword DISTINCT to display only the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retrieve 5 records where the launch sites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to be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noted that the first successful landing outcome on a ground pad occurred on December 22,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WHERE clause to filter for boosters that successfully landed on a drone ship and applied the AND condition to identify successful landings with a payload mass greater than 4,000 but less than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wildcard character `%` to filter for records where the </a:t>
            </a:r>
            <a:r>
              <a:rPr lang="en-US" sz="2000" dirty="0" err="1">
                <a:latin typeface="Abadi" panose="020B0604020104020204" pitchFamily="34" charset="0"/>
              </a:rPr>
              <a:t>MissionOutcome</a:t>
            </a:r>
            <a:r>
              <a:rPr lang="en-US" sz="2000" dirty="0">
                <a:latin typeface="Abadi" panose="020B0604020104020204" pitchFamily="34" charset="0"/>
              </a:rPr>
              <a:t> was either a success or a failure.</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identified the booster that carried the maximum payload by using a subquery in the WHERE clause along with the MAX() 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 of the WHERE clause, LIKE, AND, and BETWEEN conditions to filter for failed landing outcomes on drone ships, along with their booster versions and launch site names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promotes Falcon 9 rocket launches on its website at a price of $62 million, while other providers charge upwards of $165 million per launch. Much of the cost savings comes from SpaceX’s ability to reuse the first stage. Thus, if we can predict whether the first stage will successfully land, we can estimate the launch cost. This information can be useful for competing companies looking to bid against SpaceX for rocket launches. The project's objective is to build a machine learning pipeline that can predict the success of the first stage landing.</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influence the rocket's ability to land successfully?  </a:t>
            </a:r>
          </a:p>
          <a:p>
            <a:pPr lvl="1">
              <a:spcBef>
                <a:spcPts val="1400"/>
              </a:spcBef>
              <a:buFontTx/>
              <a:buChar char="-"/>
            </a:pPr>
            <a:r>
              <a:rPr lang="en-US" sz="1800" dirty="0">
                <a:solidFill>
                  <a:schemeClr val="accent3">
                    <a:lumMod val="25000"/>
                  </a:schemeClr>
                </a:solidFill>
                <a:latin typeface="Abadi" panose="020B0604020104020204" pitchFamily="34" charset="0"/>
              </a:rPr>
              <a:t>The success rate of a landing is determined by the interaction of multiple features.  </a:t>
            </a:r>
          </a:p>
          <a:p>
            <a:pPr lvl="1">
              <a:spcBef>
                <a:spcPts val="1400"/>
              </a:spcBef>
              <a:buFontTx/>
              <a:buChar char="-"/>
            </a:pPr>
            <a:r>
              <a:rPr lang="en-US" sz="1800" dirty="0">
                <a:solidFill>
                  <a:schemeClr val="accent3">
                    <a:lumMod val="25000"/>
                  </a:schemeClr>
                </a:solidFill>
                <a:latin typeface="Abadi" panose="020B0604020104020204" pitchFamily="34" charset="0"/>
              </a:rPr>
              <a:t>What operational conditions must be met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achieved the highest classification accuracy among the models.</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indicates that it can effectively distinguish between different classes. However, a significant issue is the occurrence of false positives, where unsuccessful landings are incorrectly classified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 A higher number of flights at a launch site correlates with a greater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 The launch success rate began to increase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 The orbits ES-L1, GEO, HEO, SSO, and VLEO achieved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 KSC LC-39A recorded the most successful launches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 The decision tree classifier is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gathered through the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used to transform the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was collected by sending a GET request to the SpaceX API.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response content was decoded into JSON format using the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and then converted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with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Afterward, we cleaned the data, checked for missing values, and filled them in where necessary.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Additionally, web scraping was performed on Wikipedia to gather Falcon 9 launch records using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goal was to extract the launch records from an HTML table, parse it, and convert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We used a GET request to the SpaceX API to collect data, then cleaned the retrieved data and performed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https://github.com/KarKit2001/Applied-Data-Science-Capstone/blob/main/1%20Hands-on%20Lab%20Complete%20the%20Data%20Collection%20API%20Lab.ipynb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527B7231-4B3C-E7A9-B701-218D0FF725DE}"/>
              </a:ext>
            </a:extLst>
          </p:cNvPr>
          <p:cNvPicPr>
            <a:picLocks noChangeAspect="1"/>
          </p:cNvPicPr>
          <p:nvPr/>
        </p:nvPicPr>
        <p:blipFill>
          <a:blip r:embed="rId3"/>
          <a:stretch>
            <a:fillRect/>
          </a:stretch>
        </p:blipFill>
        <p:spPr>
          <a:xfrm>
            <a:off x="5452996" y="1883544"/>
            <a:ext cx="6523551" cy="334618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web scraping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to collect Falcon 9 launch records. </a:t>
            </a:r>
          </a:p>
          <a:p>
            <a:pPr>
              <a:lnSpc>
                <a:spcPct val="100000"/>
              </a:lnSpc>
              <a:spcBef>
                <a:spcPts val="1400"/>
              </a:spcBef>
            </a:pPr>
            <a:r>
              <a:rPr lang="en-US" sz="2200" dirty="0">
                <a:solidFill>
                  <a:schemeClr val="accent3">
                    <a:lumMod val="25000"/>
                  </a:schemeClr>
                </a:solidFill>
                <a:latin typeface="Abadi" panose="020B0604020104020204" pitchFamily="34" charset="0"/>
              </a:rPr>
              <a:t>The table was parsed and converted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further analysis.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https://github.com/KarKit2001/Applied-Data-Science-Capstone/blob/main/2%20Hands-on%20Lab%20Data%20Collection%20with%20Web%20Scraping.ipynb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D74E110C-19F5-B95C-4ECE-9438F1856FAC}"/>
              </a:ext>
            </a:extLst>
          </p:cNvPr>
          <p:cNvPicPr>
            <a:picLocks noChangeAspect="1"/>
          </p:cNvPicPr>
          <p:nvPr/>
        </p:nvPicPr>
        <p:blipFill>
          <a:blip r:embed="rId3"/>
          <a:stretch>
            <a:fillRect/>
          </a:stretch>
        </p:blipFill>
        <p:spPr>
          <a:xfrm>
            <a:off x="5472616" y="2494309"/>
            <a:ext cx="5894910" cy="227705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1450</TotalTime>
  <Words>1904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CHIN KAR KIT</cp:lastModifiedBy>
  <cp:revision>203</cp:revision>
  <dcterms:created xsi:type="dcterms:W3CDTF">2021-04-29T18:58:34Z</dcterms:created>
  <dcterms:modified xsi:type="dcterms:W3CDTF">2024-10-13T14:34:39Z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